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88" r:id="rId25"/>
    <p:sldId id="1144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32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  </a:t>
            </a: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新趋势卷</a:t>
            </a:r>
            <a:endParaRPr lang="en-US" altLang="zh-CN" sz="50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E24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传统文化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大兴安岭中考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）如图所示是唐代的一幅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马球图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马球是中国古代的一种体育运动，也叫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击鞠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，发明于汉代，兴盛于唐宋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马球比赛时两队对抗，人骑在马上用球杖击球，将球射进对方球门的一队得分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关于马球比赛的情景，下列说法正确的是（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用球杖将球击打出去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能够说明力可以改变物体的运动状态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被击出去的球能够在空中继续向前飞行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是因为球受到惯性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若正在向前飞行的球所受的外力全部消失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则球将静止在空中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人骑马静止在地面上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马受到的重力和支持力是一对平衡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6116" y="2492896"/>
            <a:ext cx="3054297" cy="23694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62758" y="24679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）《天工开物》中记载了我国古代的井上施工装置，其简化模型如图所示，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为支点，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OM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端用绳子悬挂重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200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的物体，在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端用竖直向下的拉力在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1s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内使物体缓慢上升了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0.5 m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忽略杠杆和绳的自重，下列说法正确的是（　　）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该杠杆是费力杠杆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杠杆在水平位置平衡时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端受到的拉力大小为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400 N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端绳子拉力对物体做功为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100 J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端绳子拉力对物体做功的功率为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50 W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1430" y="2492896"/>
            <a:ext cx="3850194" cy="27323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9866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凉山州中考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）《天工开物》中记录了我国古代劳动者煮海水制盐的方法，对用于制盐的海水密度有严格要求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关于海水等级的测评，《熬波图咏》中谈到，可以用莲子制备成四颗不同标准的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来测定海水等级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测定时，浮起的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数量越多，待测海水的等级越高（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一等海水密度最大、等级最高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二、三、四、五等依次次之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若将以上四颗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放入盛有待测海水的竹管内，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的沉浮情况如图所示，则下列选项正确的是（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竹管内待测的海水为一等海水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的重力比其他三颗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的密度比其他三颗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若竹管内改盛四等海水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所受浮力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3478" y="3562275"/>
            <a:ext cx="2783790" cy="24975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87094" y="35834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）宋代诗人王安石的《梅花》诗中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遥知不是雪，为有暗香来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，是赞美梅花的诗句，诗人闻到花香属于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花香醉人，茶香怡人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雪天围炉煮茶，让冬日多了一抹诗意，加热茶水至沸腾，改用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，水依然沸腾，则茶水的温度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67214" y="140506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扩散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350790" y="24928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）律管是古人用来给乐器定音的工具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用十二根长度不同的律管吹出十二个高低不同的标准音，十二根律管吹出的声音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填声音的特性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）不同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其中最长的一根叫黄钟律管，如图所示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据文献记载，它还曾作为汉代统一度量衡的标准，管长九寸（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），在管腔中装满大小适中的黍，体积为一龠（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 mL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），质量为十二铢（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7.8 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），由此推算汉代一寸约为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保留两位小数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），黍的密度约为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baseline="300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7414" y="3789040"/>
            <a:ext cx="2784441" cy="23290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93460" y="138790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音调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691659" y="3048769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2.22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72783" y="3602137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0.78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笔、墨、纸、砚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合称文房四宝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大诗人李白是这样写砚台的：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一方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在手转乾坤，清风紫豪酒一樽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如图所示，在研墨的过程中，手用力下压墨条，是通过增大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来增大摩擦力的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当墨条向左运动时，受到向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的摩擦力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空气中弥漫着墨香味，这是扩散现象，其本质原因是分子在永不停息地做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3356992"/>
            <a:ext cx="3667125" cy="2828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94138" y="193025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压力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13288" y="190197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右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8622" y="300830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无规则运动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）如图所示是《天工开物》记载的我国古人磨面的场景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水从高处流下来，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能，冲击水轮机带动石磨转动，石磨接触面粗糙，是为了增大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430" y="2708920"/>
            <a:ext cx="2504695" cy="31617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94806" y="135740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重力势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856754" y="137861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34966" y="191559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摩擦力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）我国古代把女子一拃长称为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，男子一拃长称为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近在咫尺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形容距离很近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图甲中比例尺为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，图乙是实际的刻度尺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的长度相差约为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的长度相差约为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892" y="3066520"/>
            <a:ext cx="8641773" cy="28315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79252" y="1961464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3.0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8582" y="2492896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3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）《本草纲目》记载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琥珀如血色，以布拭热，吸得芥子者真也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指摩擦，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吸得芥子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是因为琥珀摩擦带电能够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轻小的芥子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如图所示是心理健康教育设施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减压花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，人在花下喊出减压口令，花瓣会在电动机驱动下绽放，此过程中电能转化为花瓣的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235" y="3277593"/>
            <a:ext cx="2363933" cy="30482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471470" y="136907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吸引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56474" y="248427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机械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）山东潍坊风筝是国家级非物质文化遗产之一，其制作主要经过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等过程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的过程，用力将竹篾弯折，说明力可以改变物体的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的过程，闻到颜料淡淡的气味，是因为分子在不停地做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1916832"/>
            <a:ext cx="2706373" cy="262179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014849" y="465313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形状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71251" y="5226848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无规则运动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内蒙古中考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）北宋学者沈括在他所著的《梦溪笔谈》中记载：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方家以磁石磨针锋，则能指南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针锋能指南是由于摩擦使针锋（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带上了电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被磁化　　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温度升高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）如图所示，这是湖南省博物馆内保存的一把西汉古瑟，瑟是我国原始的弹拨丝弦类乐器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当琴瑟合奏时，人们能够分辨出瑟的声音，主要根据声音的（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声速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374" y="4077072"/>
            <a:ext cx="2348559" cy="19842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751390" y="139258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26654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的过程，胶水能将纸和框架粘住主要是因为分子间存在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的过程，风筝上升时，其重力势能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990" y="2204863"/>
            <a:ext cx="2952328" cy="28600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95606" y="84459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引力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35997" y="138315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）某小组在参观古代科技展时，看到一汲水装置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辘轳，如图甲所示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讲解员介绍：辘轳是古人利用他们的智慧发明创造的工具，解决了提水费力问题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它是主要由大轮和小轮组成的轮轴装置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使用它能够实现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四两拨千斤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辘轳静止时满足杠杆的平衡条件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0750" y="3003570"/>
            <a:ext cx="8424936" cy="343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【质疑与验证】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）某同学质疑辘轳静止时满足杠杆的平衡条件，该同学自制了一部分器材，进行验证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）该同学先在质量分布均匀的圆形薄硬板上画一条直径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，并标出圆心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和均匀的刻度，再以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为圆心过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点画一个圆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接下来，在圆心处挖一个洞，然后将圆板安装在铁架台的固定的光滑转轴上，转轴水平且与圆板平面垂直，如图乙所示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293" y="3981108"/>
            <a:ext cx="6176441" cy="251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）将一组钩码（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钩码重均为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）通过细线悬挂在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点，另一组钩码悬挂在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调整右侧钩码个数直至</a:t>
            </a:r>
            <a:r>
              <a:rPr lang="en-US" altLang="zh-CN" i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处于水平且静止，如图丙所示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规定能使圆板顺（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逆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）时针转动的力为动（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阻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）力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由图丙中的信息得到：动力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动力臂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阻力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阻力臂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）多次调整力和力臂，反复进行实验，记下每一次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水平且静止时的数据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）处理数据后，发现每次圆板静止时都满足杠杆的平衡条件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）实验中每次均使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在水平位置静止，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应与悬挂钩码的细线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垂直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平行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）；目的是便于测量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4581128"/>
            <a:ext cx="4640451" cy="18895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543478" y="198884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/>
              <a:t>＝</a:t>
            </a:r>
          </a:p>
        </p:txBody>
      </p:sp>
      <p:sp>
        <p:nvSpPr>
          <p:cNvPr id="7" name="矩形 6"/>
          <p:cNvSpPr/>
          <p:nvPr/>
        </p:nvSpPr>
        <p:spPr>
          <a:xfrm>
            <a:off x="9911630" y="357301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垂直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67214" y="411946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力臂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【反思】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）古人之所以把井绳缠在小轮上，是因为这样做可以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）制造辘轳时，把小轮和大轮半径之比变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，可以达到更省力的目的（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不计机械自重和轴的摩擦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2718" y="2984361"/>
            <a:ext cx="8568952" cy="34892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01805" y="140357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省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03318" y="191683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【发现与探索】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）该同学想起辘轳的大轮上不止一个手柄，两名同学可以一起提水，于是继续探究两个动力作用下杠杆的平衡条件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多次实验，数据表格如下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分析表中数据，得出结论：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用表中字母表示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26940"/>
              </p:ext>
            </p:extLst>
          </p:nvPr>
        </p:nvGraphicFramePr>
        <p:xfrm>
          <a:off x="618171" y="2708920"/>
          <a:ext cx="1097121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247328">
                  <a:extLst>
                    <a:ext uri="{9D8B030D-6E8A-4147-A177-3AD203B41FA5}">
                      <a16:colId xmlns:a16="http://schemas.microsoft.com/office/drawing/2014/main" val="85078683"/>
                    </a:ext>
                  </a:extLst>
                </a:gridCol>
                <a:gridCol w="1495475">
                  <a:extLst>
                    <a:ext uri="{9D8B030D-6E8A-4147-A177-3AD203B41FA5}">
                      <a16:colId xmlns:a16="http://schemas.microsoft.com/office/drawing/2014/main" val="1853741356"/>
                    </a:ext>
                  </a:extLst>
                </a:gridCol>
                <a:gridCol w="1745820">
                  <a:extLst>
                    <a:ext uri="{9D8B030D-6E8A-4147-A177-3AD203B41FA5}">
                      <a16:colId xmlns:a16="http://schemas.microsoft.com/office/drawing/2014/main" val="749527326"/>
                    </a:ext>
                  </a:extLst>
                </a:gridCol>
                <a:gridCol w="1495475">
                  <a:extLst>
                    <a:ext uri="{9D8B030D-6E8A-4147-A177-3AD203B41FA5}">
                      <a16:colId xmlns:a16="http://schemas.microsoft.com/office/drawing/2014/main" val="670100170"/>
                    </a:ext>
                  </a:extLst>
                </a:gridCol>
                <a:gridCol w="1745820">
                  <a:extLst>
                    <a:ext uri="{9D8B030D-6E8A-4147-A177-3AD203B41FA5}">
                      <a16:colId xmlns:a16="http://schemas.microsoft.com/office/drawing/2014/main" val="2410545602"/>
                    </a:ext>
                  </a:extLst>
                </a:gridCol>
                <a:gridCol w="1495475">
                  <a:extLst>
                    <a:ext uri="{9D8B030D-6E8A-4147-A177-3AD203B41FA5}">
                      <a16:colId xmlns:a16="http://schemas.microsoft.com/office/drawing/2014/main" val="2842140928"/>
                    </a:ext>
                  </a:extLst>
                </a:gridCol>
                <a:gridCol w="1745820">
                  <a:extLst>
                    <a:ext uri="{9D8B030D-6E8A-4147-A177-3AD203B41FA5}">
                      <a16:colId xmlns:a16="http://schemas.microsoft.com/office/drawing/2014/main" val="41213034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数据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动力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0" kern="100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动力臂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 b="0" kern="100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动力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0" kern="100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动力臂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 b="0" kern="100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阻力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0" kern="100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阻力臂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 b="0" kern="100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0329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0" kern="1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241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1593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b="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726529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519142" y="5638276"/>
            <a:ext cx="1794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F</a:t>
            </a:r>
            <a:r>
              <a:rPr lang="en-US" altLang="zh-CN" sz="2400" baseline="-25000">
                <a:ea typeface="等线" panose="02010600030101010101" pitchFamily="2" charset="-122"/>
              </a:rPr>
              <a:t>1</a:t>
            </a:r>
            <a:r>
              <a:rPr lang="en-US" altLang="zh-CN" sz="2400" i="1">
                <a:ea typeface="等线" panose="02010600030101010101" pitchFamily="2" charset="-122"/>
              </a:rPr>
              <a:t>l</a:t>
            </a:r>
            <a:r>
              <a:rPr lang="en-US" altLang="zh-CN" sz="2400" baseline="-25000">
                <a:ea typeface="等线" panose="02010600030101010101" pitchFamily="2" charset="-122"/>
              </a:rPr>
              <a:t>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>
                <a:ea typeface="等线" panose="02010600030101010101" pitchFamily="2" charset="-122"/>
              </a:rPr>
              <a:t>F</a:t>
            </a:r>
            <a:r>
              <a:rPr lang="en-US" altLang="zh-CN" sz="2400" baseline="-25000">
                <a:ea typeface="等线" panose="02010600030101010101" pitchFamily="2" charset="-122"/>
              </a:rPr>
              <a:t>2</a:t>
            </a:r>
            <a:r>
              <a:rPr lang="en-US" altLang="zh-CN" sz="2400" i="1">
                <a:ea typeface="等线" panose="02010600030101010101" pitchFamily="2" charset="-122"/>
              </a:rPr>
              <a:t>l</a:t>
            </a:r>
            <a:r>
              <a:rPr lang="en-US" altLang="zh-CN" sz="2400" baseline="-25000">
                <a:ea typeface="等线" panose="02010600030101010101" pitchFamily="2" charset="-122"/>
              </a:rPr>
              <a:t>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4764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）古人发现，随着太阳的移动，物体的影子也会发生相应的变化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我国古代的计时仪器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圭表就是根据此现象发明的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如图所示，是圭表计时的原理图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圭表计时用到了（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光的反射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光的折射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光的直线传播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色散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078" y="2103094"/>
            <a:ext cx="1946506" cy="27336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430910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）唐朝诗人李白在《渡荆门送别》诗中有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云生结海楼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的写景名句，其中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指海市蜃楼，其产生的主要原因是（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小孔成像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光的折射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平面镜成像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凹面镜成像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贵州中考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）《天工开物》里有凿井取盐的记载，大意是凿出盐井并舀出含盐卤水入锅熬煮，去除水分后便可得到盐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去水取盐的过程中，水发生的物态变化是（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熔化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汽化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凝华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83438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8622" y="42210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遂宁中考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）唐诗宋词是我国优秀的文化瑰宝，从物理角度对下列诗句的解读正确的是（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谁家玉笛暗飞声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诗人根据音色辨别出是笛声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轻舟已过万重山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作为参照物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是静止的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楼台倒影入池塘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是光折射形成的实像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月落乌啼霜满天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霜的形成是凝固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2279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广安中考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）对下列诗词中涉及的物理现象解释正确的是（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起舞弄清影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何似在人间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的形成原因是光沿直线传播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举头望明月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低头思故乡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明月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是光源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露从今夜白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月是故乡明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的形成是熔化现象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月落乌啼霜满天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江枫渔火对愁眠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的形成是凝固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现象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7958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）我国是世界上使用与发展机械最早的国家之一，为人类文明和社会进步作出了重要贡献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如图所示是汉代画像石中的滑轮图，描绘了古人使用滑轮汲水操作的场景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关于图中的滑轮下列说法正确的是（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该滑轮是动滑轮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该滑轮可以改变施力的方向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使用该滑轮可以省功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提升重力不同的物体时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机械效率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1390" y="2420888"/>
            <a:ext cx="2759403" cy="18573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779593" y="196317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江西中考改编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）如图所示是我国古代科学著作《天工开物》中记载的水转筒车，它由一个大型的水轮和许多竹筒组成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当河水冲击水轮转动时，竹筒依次将水提升到高处倒入水槽中，水流向岸上的农田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即使筒车转速加快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其机械效率也总是等于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100%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竹筒内的水被提升过程中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其机械能总保持不变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竹筒内的水倒入水槽过程中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其重力势能转化为动能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水从水槽流向农田过程中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其所受的重力没有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470" y="2348880"/>
            <a:ext cx="3001128" cy="27078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6355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泸州中考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）唐朝时成书的《玄真子》记载了著名的人工彩虹实验：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背日喷乎水，成虹霓之状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下列与人工彩虹实验原理相同的是（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小孔成像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日晷计时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水面倒影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海市蜃楼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15486" y="14334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1923</Words>
  <Application>Microsoft Office PowerPoint</Application>
  <PresentationFormat>自定义</PresentationFormat>
  <Paragraphs>176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436</cp:revision>
  <dcterms:created xsi:type="dcterms:W3CDTF">2020-11-06T05:24:00Z</dcterms:created>
  <dcterms:modified xsi:type="dcterms:W3CDTF">2025-09-05T05:40:42Z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